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9" r:id="rId3"/>
    <p:sldId id="301" r:id="rId4"/>
    <p:sldId id="292" r:id="rId5"/>
    <p:sldId id="291" r:id="rId6"/>
    <p:sldId id="270" r:id="rId7"/>
    <p:sldId id="300" r:id="rId8"/>
    <p:sldId id="299" r:id="rId9"/>
    <p:sldId id="273" r:id="rId10"/>
    <p:sldId id="281" r:id="rId11"/>
    <p:sldId id="274" r:id="rId12"/>
    <p:sldId id="275" r:id="rId13"/>
    <p:sldId id="276" r:id="rId14"/>
    <p:sldId id="278" r:id="rId15"/>
    <p:sldId id="271" r:id="rId16"/>
    <p:sldId id="277" r:id="rId17"/>
    <p:sldId id="282" r:id="rId18"/>
    <p:sldId id="283" r:id="rId19"/>
    <p:sldId id="280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3" r:id="rId28"/>
    <p:sldId id="294" r:id="rId29"/>
    <p:sldId id="302" r:id="rId30"/>
    <p:sldId id="295" r:id="rId31"/>
    <p:sldId id="296" r:id="rId32"/>
    <p:sldId id="29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9E5F869-A6F6-473B-B148-A33F92548B6E}">
          <p14:sldIdLst>
            <p14:sldId id="279"/>
            <p14:sldId id="269"/>
            <p14:sldId id="301"/>
            <p14:sldId id="292"/>
            <p14:sldId id="291"/>
            <p14:sldId id="270"/>
            <p14:sldId id="300"/>
            <p14:sldId id="299"/>
            <p14:sldId id="273"/>
            <p14:sldId id="281"/>
            <p14:sldId id="274"/>
            <p14:sldId id="275"/>
            <p14:sldId id="276"/>
            <p14:sldId id="278"/>
            <p14:sldId id="271"/>
            <p14:sldId id="277"/>
            <p14:sldId id="282"/>
            <p14:sldId id="283"/>
            <p14:sldId id="280"/>
            <p14:sldId id="284"/>
            <p14:sldId id="285"/>
            <p14:sldId id="286"/>
            <p14:sldId id="287"/>
            <p14:sldId id="288"/>
            <p14:sldId id="289"/>
            <p14:sldId id="290"/>
            <p14:sldId id="293"/>
            <p14:sldId id="294"/>
            <p14:sldId id="302"/>
            <p14:sldId id="295"/>
            <p14:sldId id="296"/>
            <p14:sldId id="297"/>
          </p14:sldIdLst>
        </p14:section>
        <p14:section name="无标题节" id="{DA6D36F5-BAC2-40AC-A41D-FAAD649A6FB0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3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891F-9D6A-27E9-D00D-8C22DFD18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7DAEC1-8B39-5F29-8B7B-8B1075C8E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705805-A2FD-09FD-749A-723725894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3DA4DF-C18E-9108-A378-236087F7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A9A058-0D75-A537-A689-567E4E47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3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D1DC2-FEA1-4C37-CA71-607B3EFC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F67A4C-6CF9-0B16-FA9B-146A835E3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539F52-2EB0-4FF1-C96B-2373A881F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73B276-FF01-3DC9-4151-15F66175F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AAF99A-59F0-2189-C62F-828E937C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88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7ED433-DD15-2C4D-2020-2C292D463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0E9C11-35A2-5C56-FCCA-5307ECEBE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B8AC8B-0B01-9195-1490-AF0E5933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FF7DB6-A4CF-AFF4-4B08-DBF47798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973540-34A9-4EE7-EC23-4588AFD3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91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A8D381-1E07-4E67-9794-0663BE65C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402CD7-922C-D285-DDD0-9F816467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A3EC90-0008-B7C3-DA67-FADEEB16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E8122C-8F43-8EB5-C1FC-110C97BF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CA4B30-2EB7-2939-458C-AD028045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29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797C3-800F-52EA-81DF-B6D4032E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844E1B-A819-22D4-89D4-B0D476FB5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5E99BF-683C-85A1-0C9A-A52EE55EB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0BAD7-9789-3B26-8838-F70F6666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E1810F-3B6C-8720-DACD-5F2C8441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61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9E7E6-0B78-AA02-60F2-2B31EEF0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97AA6-5A5D-8794-9F78-3C08E3B0E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8206E3-0556-DB91-AC20-E5726922F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330634-D452-89AE-463A-19E56C4C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7C088D-3E49-0A18-0FD0-303F3F1C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E3CE58-B067-CB20-EA56-84034347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12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0A864-BBEC-22B7-B7F2-25AC7455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CF0093-377C-2EF2-541B-9BB58EC2A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9757D3-2A0C-52FB-7E70-215074F56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9C6492-E9DF-8518-0C1B-4D78B6885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23C130-015A-745B-4001-C21BB18AB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67AE93-5481-E7BC-1495-700C4D04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338676-A793-E46A-C2A2-CB40A597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461BE3-53A9-E04F-BFE2-461C94AD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15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C281E-1767-B008-9197-13CE51DC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688BE7-3747-8E81-DB5F-81FB26DA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F2E136-B0BD-467C-D55A-C97F54D2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32724A-DE7D-AB0A-43EE-DCC2A42C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71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A717B2-F745-AE46-4768-37F323F9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047DCE-25E6-21E3-60EF-A5190285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283BA3-E148-B22B-CBEB-04725834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6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95420-DC66-62A0-C0D1-98EC34203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2EB66-4531-52E0-F807-A9D5D10D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596685-28AE-9757-A0A2-F83BDAEE1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D0B343-7CBE-FEA2-C4E4-D4581249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B8F34D-6AE0-7495-4AD1-F9E773F2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31C040-539B-128E-5D52-80BBEA29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51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9D50A-E8B1-22D7-E308-F0DA40DD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1E129D-99E0-4FD8-5068-A526A12EF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EB6B87-0AB0-B7FE-4521-85A2D4AC5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AA2546-BD4C-E48B-F898-6B3E70989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E7BD17-7810-9915-70C1-6E9368BC7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E2E39C-105F-D817-587D-9ACF461F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83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63FDFE-5A39-260F-14E5-51E41745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79BE89-7AB8-FE32-F8F1-8839EF330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48237C-5F60-9B9E-5338-CB7A78C274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B7B1-A513-452C-86C8-E952406BACF5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4C63-DDF7-95BB-BBE8-CD190807A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9A9221-B405-434F-32E6-85AF01619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90E32-0285-45E0-B642-FDEE28055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66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A6CD-6F4B-7CA4-2DB0-6E0A2B4B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5A3BDD-E453-C836-F869-EB5DE1680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339" y="2871884"/>
            <a:ext cx="9650046" cy="2198066"/>
          </a:xfrm>
        </p:spPr>
      </p:pic>
    </p:spTree>
    <p:extLst>
      <p:ext uri="{BB962C8B-B14F-4D97-AF65-F5344CB8AC3E}">
        <p14:creationId xmlns:p14="http://schemas.microsoft.com/office/powerpoint/2010/main" val="377005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232D3-D479-522E-A5F3-5D7F24E9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B4175A-FB57-803F-B17C-620C105B6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2948"/>
            <a:ext cx="10515600" cy="2636691"/>
          </a:xfrm>
        </p:spPr>
      </p:pic>
    </p:spTree>
    <p:extLst>
      <p:ext uri="{BB962C8B-B14F-4D97-AF65-F5344CB8AC3E}">
        <p14:creationId xmlns:p14="http://schemas.microsoft.com/office/powerpoint/2010/main" val="425675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CFFDC-1B7E-1CAE-84D4-BA7EA0B5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EA377D-E9C1-0ECB-FE11-7DB6073AC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003" y="1131033"/>
            <a:ext cx="5458146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4760F0-0CEE-DF8A-E984-A2646BD6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53" y="5790063"/>
            <a:ext cx="7987323" cy="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7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B2DB9-4FC8-BDCB-57FB-48B11A91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8718F67-AC1E-E333-221D-E538D29F0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120" y="1545150"/>
            <a:ext cx="5795664" cy="222967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A0505-9DA4-5BBD-37D9-84AF7667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03" y="1242645"/>
            <a:ext cx="4430663" cy="50643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844959-A107-1257-2E0F-C6E9FBB46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567" y="4547454"/>
            <a:ext cx="4501666" cy="17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51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645AD-16C4-D7F0-2DAE-0AD1D0A5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Uncertainty sampling with EMA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A6E42D-8BEF-E494-7DF5-E2DB47907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690" y="2067904"/>
            <a:ext cx="404401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327153-4C0C-F13C-B5EB-318DC126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44" y="1742829"/>
            <a:ext cx="4460134" cy="49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4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458C3-01B5-1717-E31F-CBB70F61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D4882E8A-7FEE-8AA3-EF27-5B036C2B5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472" y="231726"/>
            <a:ext cx="4336475" cy="246487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CA1EDC-BE94-5BA9-D2C4-451D37FCE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661"/>
          <a:stretch/>
        </p:blipFill>
        <p:spPr>
          <a:xfrm>
            <a:off x="630534" y="2830004"/>
            <a:ext cx="2737313" cy="21492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312A82-98FF-D0DA-1C93-D9BD4A66B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24" b="38975"/>
          <a:stretch/>
        </p:blipFill>
        <p:spPr>
          <a:xfrm>
            <a:off x="3358687" y="3013820"/>
            <a:ext cx="2737313" cy="20437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0D23CC-0A6B-7DD9-9B44-47BD6FD7A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55" b="-442"/>
          <a:stretch/>
        </p:blipFill>
        <p:spPr>
          <a:xfrm>
            <a:off x="6277874" y="3013820"/>
            <a:ext cx="2737313" cy="27148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0CDAFC-99CF-BD43-8A29-2BA696201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151" y="826640"/>
            <a:ext cx="5575603" cy="6752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90996-5E10-EC5A-8CA0-ED648E1EB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604" y="3013820"/>
            <a:ext cx="2682383" cy="28844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6BAAB32-2688-8151-8003-F354E8BAED09}"/>
              </a:ext>
            </a:extLst>
          </p:cNvPr>
          <p:cNvSpPr/>
          <p:nvPr/>
        </p:nvSpPr>
        <p:spPr>
          <a:xfrm>
            <a:off x="630534" y="2770554"/>
            <a:ext cx="11530204" cy="32608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364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A4A7C-231B-5BDC-B179-9FEF4472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FE22C2-4885-697A-BD3A-4E4996FB7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537"/>
          <a:stretch/>
        </p:blipFill>
        <p:spPr>
          <a:xfrm>
            <a:off x="2535171" y="2322514"/>
            <a:ext cx="6793415" cy="1325563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83939C2E-F16B-2150-D02A-B6E8CFD2A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432"/>
          <a:stretch/>
        </p:blipFill>
        <p:spPr>
          <a:xfrm>
            <a:off x="2535171" y="1754921"/>
            <a:ext cx="6793415" cy="5033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62B832-4109-6924-1A38-79F6E9289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33" y="4398660"/>
            <a:ext cx="6590306" cy="10124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C32FE8-63A5-B9C5-B824-417651F45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428" b="70423"/>
          <a:stretch/>
        </p:blipFill>
        <p:spPr>
          <a:xfrm>
            <a:off x="2507161" y="5517922"/>
            <a:ext cx="4192170" cy="12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0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1044B-BF08-0C46-C2A5-9EC4A3E3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D97C614-D65A-2865-182D-21EDB87FF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952"/>
          <a:stretch/>
        </p:blipFill>
        <p:spPr>
          <a:xfrm>
            <a:off x="2518508" y="1825625"/>
            <a:ext cx="7154984" cy="1699113"/>
          </a:xfrm>
        </p:spPr>
      </p:pic>
    </p:spTree>
    <p:extLst>
      <p:ext uri="{BB962C8B-B14F-4D97-AF65-F5344CB8AC3E}">
        <p14:creationId xmlns:p14="http://schemas.microsoft.com/office/powerpoint/2010/main" val="886274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517A855-E23F-2D4A-C42E-45FC1B01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7" y="1066698"/>
            <a:ext cx="9481149" cy="56701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349AE30-8BB5-A450-3750-309AA87BE87D}"/>
              </a:ext>
            </a:extLst>
          </p:cNvPr>
          <p:cNvSpPr/>
          <p:nvPr/>
        </p:nvSpPr>
        <p:spPr>
          <a:xfrm>
            <a:off x="3821723" y="2536092"/>
            <a:ext cx="2790092" cy="433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3C5C0E6-AB2B-AD57-680A-8DBE7B2DAF81}"/>
              </a:ext>
            </a:extLst>
          </p:cNvPr>
          <p:cNvCxnSpPr/>
          <p:nvPr/>
        </p:nvCxnSpPr>
        <p:spPr>
          <a:xfrm>
            <a:off x="3485662" y="5334000"/>
            <a:ext cx="677984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686F9B3-46C7-04DC-2EAE-C151311F1968}"/>
              </a:ext>
            </a:extLst>
          </p:cNvPr>
          <p:cNvSpPr/>
          <p:nvPr/>
        </p:nvSpPr>
        <p:spPr>
          <a:xfrm>
            <a:off x="3821723" y="3020644"/>
            <a:ext cx="4146062" cy="16724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5565845-C93A-5D39-DA79-A0F91E6AB224}"/>
              </a:ext>
            </a:extLst>
          </p:cNvPr>
          <p:cNvCxnSpPr>
            <a:cxnSpLocks/>
          </p:cNvCxnSpPr>
          <p:nvPr/>
        </p:nvCxnSpPr>
        <p:spPr>
          <a:xfrm flipH="1">
            <a:off x="3661508" y="4724400"/>
            <a:ext cx="214923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53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1044B-BF08-0C46-C2A5-9EC4A3E3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D97C614-D65A-2865-182D-21EDB87FF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508" y="1825625"/>
            <a:ext cx="7154984" cy="4351338"/>
          </a:xfrm>
        </p:spPr>
      </p:pic>
    </p:spTree>
    <p:extLst>
      <p:ext uri="{BB962C8B-B14F-4D97-AF65-F5344CB8AC3E}">
        <p14:creationId xmlns:p14="http://schemas.microsoft.com/office/powerpoint/2010/main" val="272970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038E71-44A6-05B7-3ED7-3121909F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0A5D88-C608-0FBF-04FF-12CC965D7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891" y="2103995"/>
            <a:ext cx="9736015" cy="155919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13C49B-697E-0C38-2C0E-549FDB3B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58" y="3502025"/>
            <a:ext cx="4448175" cy="2990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C75AF7-3177-193F-90E0-7555456F5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826" y="4435230"/>
            <a:ext cx="6023416" cy="11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95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EDF5F-608A-9244-B10A-BED54D20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9473CA-C119-C76E-9612-705CB724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69" y="1825625"/>
            <a:ext cx="11183815" cy="1955551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E412C53-F403-D3E7-0CFD-5A6AAC36BCD5}"/>
              </a:ext>
            </a:extLst>
          </p:cNvPr>
          <p:cNvCxnSpPr>
            <a:cxnSpLocks/>
          </p:cNvCxnSpPr>
          <p:nvPr/>
        </p:nvCxnSpPr>
        <p:spPr>
          <a:xfrm flipV="1">
            <a:off x="838200" y="3094892"/>
            <a:ext cx="10666046" cy="42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34EB341-76AE-CD18-1C5A-2DE3C9D8FB13}"/>
              </a:ext>
            </a:extLst>
          </p:cNvPr>
          <p:cNvCxnSpPr>
            <a:cxnSpLocks/>
          </p:cNvCxnSpPr>
          <p:nvPr/>
        </p:nvCxnSpPr>
        <p:spPr>
          <a:xfrm flipV="1">
            <a:off x="830385" y="3429000"/>
            <a:ext cx="10666046" cy="429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17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CC2FC-6F56-0A61-46F2-C68FE808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2D63975-C618-1F45-A217-B3245959E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0869"/>
            <a:ext cx="10515600" cy="2740850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F572F9-B844-9950-2A28-FAB494AAC416}"/>
              </a:ext>
            </a:extLst>
          </p:cNvPr>
          <p:cNvSpPr/>
          <p:nvPr/>
        </p:nvSpPr>
        <p:spPr>
          <a:xfrm>
            <a:off x="1981200" y="2630868"/>
            <a:ext cx="6791569" cy="338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F92E66E6-2846-B17A-D0DC-6815350C3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74"/>
          <a:stretch/>
        </p:blipFill>
        <p:spPr>
          <a:xfrm>
            <a:off x="898768" y="1486281"/>
            <a:ext cx="9736015" cy="7441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9C79756-2451-301E-CD58-2895903C0A67}"/>
              </a:ext>
            </a:extLst>
          </p:cNvPr>
          <p:cNvSpPr/>
          <p:nvPr/>
        </p:nvSpPr>
        <p:spPr>
          <a:xfrm>
            <a:off x="5709137" y="1392129"/>
            <a:ext cx="640863" cy="409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6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9EE7F7-4FE9-2CAF-815D-0EA8926B6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198" y="4312566"/>
            <a:ext cx="4286250" cy="21050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E5A261-90D2-6AB1-CBF1-25003187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68" y="2393963"/>
            <a:ext cx="9808308" cy="1093073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618CC987-FBE1-3651-DAB9-2F112567A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74"/>
          <a:stretch/>
        </p:blipFill>
        <p:spPr>
          <a:xfrm>
            <a:off x="898768" y="1486281"/>
            <a:ext cx="9736015" cy="74414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412BF0-7E34-C916-FA1C-0D2E1437070D}"/>
              </a:ext>
            </a:extLst>
          </p:cNvPr>
          <p:cNvSpPr/>
          <p:nvPr/>
        </p:nvSpPr>
        <p:spPr>
          <a:xfrm>
            <a:off x="5154247" y="1392129"/>
            <a:ext cx="1856154" cy="409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CF73F7-EE74-2A98-725A-D68A62B1211D}"/>
              </a:ext>
            </a:extLst>
          </p:cNvPr>
          <p:cNvSpPr/>
          <p:nvPr/>
        </p:nvSpPr>
        <p:spPr>
          <a:xfrm>
            <a:off x="4838698" y="2672862"/>
            <a:ext cx="4993056" cy="269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0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A4306-843B-0F49-65F1-E79EE0F3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E06E4EA-A021-6A78-94E0-68AE5277F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139" y="1783798"/>
            <a:ext cx="10515600" cy="2231054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17E28A-61CE-31BD-8EC7-87C21DB4E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422" y="4383942"/>
            <a:ext cx="4000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66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D6B4B2-FC02-F1D8-4B81-A4DFC94B1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954" y="522656"/>
            <a:ext cx="8990385" cy="364294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B1F099-6214-38A8-461D-745578EE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54" y="4498946"/>
            <a:ext cx="6353908" cy="19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91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F80C3-F449-9499-15E2-4D362E00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Annealing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65A00C-8B4B-5B6D-1B63-E97C1B862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9241"/>
            <a:ext cx="10515600" cy="3084105"/>
          </a:xfrm>
        </p:spPr>
      </p:pic>
    </p:spTree>
    <p:extLst>
      <p:ext uri="{BB962C8B-B14F-4D97-AF65-F5344CB8AC3E}">
        <p14:creationId xmlns:p14="http://schemas.microsoft.com/office/powerpoint/2010/main" val="1812298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CB804-A093-7615-9B60-1A15D0B4D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F483FA-C017-8712-1A66-1BAA25C4A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4749"/>
            <a:ext cx="10515600" cy="3613090"/>
          </a:xfrm>
        </p:spPr>
      </p:pic>
    </p:spTree>
    <p:extLst>
      <p:ext uri="{BB962C8B-B14F-4D97-AF65-F5344CB8AC3E}">
        <p14:creationId xmlns:p14="http://schemas.microsoft.com/office/powerpoint/2010/main" val="201862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E2BA8-5581-3DAE-95B2-43743347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02FFB1-0DA8-7584-8C06-DCCE8BF56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8858"/>
            <a:ext cx="10515600" cy="3664872"/>
          </a:xfrm>
        </p:spPr>
      </p:pic>
    </p:spTree>
    <p:extLst>
      <p:ext uri="{BB962C8B-B14F-4D97-AF65-F5344CB8AC3E}">
        <p14:creationId xmlns:p14="http://schemas.microsoft.com/office/powerpoint/2010/main" val="99627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0410B-B692-F9B0-C630-2FD001A7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0F7F14-5ED3-176B-02B1-71CFD1F9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41" y="516548"/>
            <a:ext cx="6017094" cy="46032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D2EB55-DA4B-0FF1-B427-10A496819A38}"/>
              </a:ext>
            </a:extLst>
          </p:cNvPr>
          <p:cNvSpPr txBox="1"/>
          <p:nvPr/>
        </p:nvSpPr>
        <p:spPr>
          <a:xfrm>
            <a:off x="1150815" y="5271233"/>
            <a:ext cx="103905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 Compared to Random operation in Tab. 1, the diversity of training samples in Random∗ is much better than Random. Therefore, as shown in Tab. 1, Random∗ usually performs better than Random and many static methods.</a:t>
            </a:r>
          </a:p>
          <a:p>
            <a:endParaRPr lang="en-US" altLang="zh-CN" sz="1600" dirty="0"/>
          </a:p>
          <a:p>
            <a:r>
              <a:rPr lang="en-US" altLang="zh-CN" sz="1600" dirty="0"/>
              <a:t>At 30% pruning ratio, only </a:t>
            </a:r>
            <a:r>
              <a:rPr lang="en-US" altLang="zh-CN" sz="1600" dirty="0" err="1"/>
              <a:t>InfoBatch</a:t>
            </a:r>
            <a:r>
              <a:rPr lang="en-US" altLang="zh-CN" sz="1600" dirty="0"/>
              <a:t> achieves lossless performances on both datasets. </a:t>
            </a:r>
          </a:p>
          <a:p>
            <a:endParaRPr lang="en-US" altLang="zh-CN" sz="1600" dirty="0"/>
          </a:p>
          <a:p>
            <a:r>
              <a:rPr lang="en-US" altLang="zh-CN" sz="1600" dirty="0"/>
              <a:t>As the pruning ratio increases, </a:t>
            </a:r>
            <a:r>
              <a:rPr lang="en-US" altLang="zh-CN" sz="1600" dirty="0" err="1"/>
              <a:t>InfoBatch</a:t>
            </a:r>
            <a:r>
              <a:rPr lang="en-US" altLang="zh-CN" sz="1600" dirty="0"/>
              <a:t> continuously outperforms other methods by an even larger accuracy margin.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1576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8BB9F-208E-C5CA-B331-5D2117C0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5E5867-974C-E888-ECE3-73C26159D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00628"/>
            <a:ext cx="10515600" cy="3070193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55E245-C52C-9CC1-36AD-6D6F8ED35738}"/>
              </a:ext>
            </a:extLst>
          </p:cNvPr>
          <p:cNvSpPr txBox="1"/>
          <p:nvPr/>
        </p:nvSpPr>
        <p:spPr>
          <a:xfrm>
            <a:off x="429846" y="3802827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Under the same computational condition, static pruning methods GC and EL2N require extra preprocessing time even longer than the actual training run to process the pruning. </a:t>
            </a:r>
          </a:p>
          <a:p>
            <a:endParaRPr lang="en-US" altLang="zh-CN" sz="1600" dirty="0"/>
          </a:p>
          <a:p>
            <a:r>
              <a:rPr lang="en-US" altLang="zh-CN" sz="1600" dirty="0"/>
              <a:t>Previous state-of-the-art dynamic data pruning method UCB (Raju et al., 2021) shows far better efficiency in the pruning process, while still not comparable to </a:t>
            </a:r>
            <a:r>
              <a:rPr lang="en-US" altLang="zh-CN" sz="1600" dirty="0" err="1"/>
              <a:t>InfoBatch</a:t>
            </a:r>
            <a:r>
              <a:rPr lang="en-US" altLang="zh-CN" sz="1600" dirty="0"/>
              <a:t>. </a:t>
            </a:r>
          </a:p>
          <a:p>
            <a:endParaRPr lang="en-US" altLang="zh-CN" sz="1600" dirty="0"/>
          </a:p>
          <a:p>
            <a:r>
              <a:rPr lang="en-US" altLang="zh-CN" sz="1600" dirty="0" err="1"/>
              <a:t>InfoBatch</a:t>
            </a:r>
            <a:r>
              <a:rPr lang="en-US" altLang="zh-CN" sz="1600" dirty="0"/>
              <a:t> further reduces the extra time cost to 1/10 of UCB, taking only 10 seconds for 90 epochs of pruning.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2780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2715C-3D1E-47D5-E815-4F743EDA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D0A569E-9E5F-73E7-4158-3B9D942AF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6564"/>
            <a:ext cx="10515600" cy="3589459"/>
          </a:xfrm>
        </p:spPr>
      </p:pic>
    </p:spTree>
    <p:extLst>
      <p:ext uri="{BB962C8B-B14F-4D97-AF65-F5344CB8AC3E}">
        <p14:creationId xmlns:p14="http://schemas.microsoft.com/office/powerpoint/2010/main" val="333282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EDF5F-608A-9244-B10A-BED54D20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DB28499-B571-AE2C-9901-AA4B316B9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662" y="4553924"/>
            <a:ext cx="10515600" cy="1770802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9473CA-C119-C76E-9612-705CB724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9" y="1825625"/>
            <a:ext cx="11183815" cy="19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37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E2254-14AC-E4F8-1AF9-F014C0E7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7929C7-2255-6B4B-2004-C01844280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2436"/>
            <a:ext cx="9911862" cy="3545423"/>
          </a:xfrm>
        </p:spPr>
      </p:pic>
    </p:spTree>
    <p:extLst>
      <p:ext uri="{BB962C8B-B14F-4D97-AF65-F5344CB8AC3E}">
        <p14:creationId xmlns:p14="http://schemas.microsoft.com/office/powerpoint/2010/main" val="2454328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531F8-8C3F-AC80-AAC7-32F7A1F3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EA620D-B751-9FDB-BA56-A80AD4100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384" y="856150"/>
            <a:ext cx="10515600" cy="4023826"/>
          </a:xfrm>
        </p:spPr>
      </p:pic>
    </p:spTree>
    <p:extLst>
      <p:ext uri="{BB962C8B-B14F-4D97-AF65-F5344CB8AC3E}">
        <p14:creationId xmlns:p14="http://schemas.microsoft.com/office/powerpoint/2010/main" val="2790681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068E5-36AD-B08D-BF60-8989AA32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81E150-D432-17DC-218A-536AD808A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19152"/>
            <a:ext cx="10515600" cy="2164284"/>
          </a:xfrm>
        </p:spPr>
      </p:pic>
    </p:spTree>
    <p:extLst>
      <p:ext uri="{BB962C8B-B14F-4D97-AF65-F5344CB8AC3E}">
        <p14:creationId xmlns:p14="http://schemas.microsoft.com/office/powerpoint/2010/main" val="172429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29721-BD96-4A56-A624-BA2C76E8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666AFC-44CC-5BEB-ECFA-29BF451BC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207"/>
          <a:stretch/>
        </p:blipFill>
        <p:spPr>
          <a:xfrm>
            <a:off x="2547097" y="1770185"/>
            <a:ext cx="6571119" cy="3809999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26EC3E-DFA2-1B44-88FF-D2542E373C55}"/>
              </a:ext>
            </a:extLst>
          </p:cNvPr>
          <p:cNvSpPr/>
          <p:nvPr/>
        </p:nvSpPr>
        <p:spPr>
          <a:xfrm>
            <a:off x="2582985" y="2278184"/>
            <a:ext cx="6221046" cy="492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968C6CE-D7FC-6F30-A7D5-8EF0E1CD8591}"/>
              </a:ext>
            </a:extLst>
          </p:cNvPr>
          <p:cNvCxnSpPr/>
          <p:nvPr/>
        </p:nvCxnSpPr>
        <p:spPr>
          <a:xfrm>
            <a:off x="6131169" y="4321908"/>
            <a:ext cx="98864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8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629721-BD96-4A56-A624-BA2C76E8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666AFC-44CC-5BEB-ECFA-29BF451BC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882"/>
          <a:stretch/>
        </p:blipFill>
        <p:spPr>
          <a:xfrm>
            <a:off x="2694243" y="2622612"/>
            <a:ext cx="6958400" cy="2706932"/>
          </a:xfr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A21C008-6EF5-3B80-ACB4-21D4C9A76276}"/>
              </a:ext>
            </a:extLst>
          </p:cNvPr>
          <p:cNvCxnSpPr>
            <a:cxnSpLocks/>
          </p:cNvCxnSpPr>
          <p:nvPr/>
        </p:nvCxnSpPr>
        <p:spPr>
          <a:xfrm>
            <a:off x="6135077" y="3169139"/>
            <a:ext cx="1637323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4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1EB31-5DD3-6C76-963D-350B91EF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77B06B-76B3-E33E-16C6-4AD52607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24" y="2024329"/>
            <a:ext cx="5225257" cy="24449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38C416-75CA-A97F-C467-7BEAB6A5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5141790"/>
            <a:ext cx="6945434" cy="5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E65EC-E181-7EAE-005E-8FEB1DB3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3CEFF9-5D52-F0CC-883F-A1C266E23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Recent success in deep learning has partially been driven by training increasingly </a:t>
            </a:r>
            <a:r>
              <a:rPr lang="en-US" altLang="zh-CN" dirty="0">
                <a:solidFill>
                  <a:srgbClr val="FF0000"/>
                </a:solidFill>
              </a:rPr>
              <a:t>overparametrized networks </a:t>
            </a:r>
            <a:r>
              <a:rPr lang="en-US" altLang="zh-CN" dirty="0"/>
              <a:t>on ever </a:t>
            </a:r>
            <a:r>
              <a:rPr lang="en-US" altLang="zh-CN" dirty="0">
                <a:solidFill>
                  <a:srgbClr val="FF0000"/>
                </a:solidFill>
              </a:rPr>
              <a:t>larger datasets</a:t>
            </a:r>
            <a:r>
              <a:rPr lang="en-US" altLang="zh-CN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Memory and resource constrained settings, such as on-device computing, require smaller models and datasets. </a:t>
            </a:r>
            <a:r>
              <a:rPr lang="en-US" altLang="zh-CN" dirty="0">
                <a:solidFill>
                  <a:srgbClr val="FF0000"/>
                </a:solidFill>
              </a:rPr>
              <a:t>Identifying important training data </a:t>
            </a:r>
            <a:r>
              <a:rPr lang="en-US" altLang="zh-CN" dirty="0"/>
              <a:t>plays a role in online and active learning.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495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F9062-D1F1-5125-5E0B-381996B7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AA760-8216-3815-A7A7-64A7C691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" name="内容占位符 10">
            <a:extLst>
              <a:ext uri="{FF2B5EF4-FFF2-40B4-BE49-F238E27FC236}">
                <a16:creationId xmlns:a16="http://schemas.microsoft.com/office/drawing/2014/main" id="{1E332AC9-0C3E-CD8A-E202-3F93B9E9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67" y="2346570"/>
            <a:ext cx="6639219" cy="27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1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D7919-FAF3-4E29-0D4A-63B9274D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73986-7632-11C7-C22F-F05E0E5C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F786F2-3B76-0661-EEE0-43E2610A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1" y="2370495"/>
            <a:ext cx="10245969" cy="4812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28FE0B-C05B-DFDD-8386-03C0D6F5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31" y="3302714"/>
            <a:ext cx="10120923" cy="12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04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215</Words>
  <Application>Microsoft Office PowerPoint</Application>
  <PresentationFormat>宽屏</PresentationFormat>
  <Paragraphs>18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Uncertainty sampling with EMA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Annealing</vt:lpstr>
      <vt:lpstr>Experiments</vt:lpstr>
      <vt:lpstr>Experiments</vt:lpstr>
      <vt:lpstr>Experiments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DAN GUO</dc:creator>
  <cp:lastModifiedBy>DAN GUO</cp:lastModifiedBy>
  <cp:revision>6</cp:revision>
  <dcterms:created xsi:type="dcterms:W3CDTF">2024-01-17T02:26:08Z</dcterms:created>
  <dcterms:modified xsi:type="dcterms:W3CDTF">2024-01-18T01:01:12Z</dcterms:modified>
</cp:coreProperties>
</file>